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Lexend Dec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0B5173-687B-4348-BD1A-53ED83E5A0D3}">
  <a:tblStyle styleId="{CD0B5173-687B-4348-BD1A-53ED83E5A0D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Dec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LexendDeca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ce4e00613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ce4e0061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ce4e00613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ce4e0061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ce4e00613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ce4e0061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ce4e00613_0_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ce4e0061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e4e00613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ce4e0061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ce4e00613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ce4e0061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ce4e00613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ce4e0061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ce4e00613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ce4e0061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ce4e00613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ce4e0061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f0e4dc16cad133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f0e4dc16cad133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ce4e00613_0_2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ce4e0061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c4d4017cc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c4d4017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f0e4dc16cad133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f0e4dc16cad133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ce4e006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ce4e006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ce4e00613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ce4e0061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810900" y="772300"/>
            <a:ext cx="7537500" cy="40623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⬡"/>
              <a:defRPr sz="2400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∙"/>
              <a:defRPr sz="2000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∙"/>
              <a:defRPr sz="2000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Iq22CbGxR1Sod8CViVp7x2qaQGMWsAbb/view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rfwireless-world.com/Terminology/Advantages-and-Disadvantages-of-Deep-Learning.html" TargetMode="External"/><Relationship Id="rId10" Type="http://schemas.openxmlformats.org/officeDocument/2006/relationships/hyperlink" Target="https://doi.org/10.1007/s11042-021-10809-z" TargetMode="External"/><Relationship Id="rId12" Type="http://schemas.openxmlformats.org/officeDocument/2006/relationships/hyperlink" Target="https://www.rfwireless-world.com/Terminology/Advantages-and-Disadvantages-of-Deep-Learning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kcpd.org/crime/unsolved-homicides/" TargetMode="External"/><Relationship Id="rId4" Type="http://schemas.openxmlformats.org/officeDocument/2006/relationships/hyperlink" Target="https://www.kcpd.org/crime/unsolved-homicides/" TargetMode="External"/><Relationship Id="rId9" Type="http://schemas.openxmlformats.org/officeDocument/2006/relationships/hyperlink" Target="https://doi.org/10.1007/s11042-021-10809-z" TargetMode="External"/><Relationship Id="rId5" Type="http://schemas.openxmlformats.org/officeDocument/2006/relationships/hyperlink" Target="https://tdwi.org/articles/2018/03/05/diq-all-%09how-accurate-is-your-data.aspx#:~:text=Leveraging%20Your%20Document%20Data&amp;text=Obviously%2C%20the%20accuracy%20of%20the,level%20of%20accuracy%20is%20acceptable" TargetMode="External"/><Relationship Id="rId6" Type="http://schemas.openxmlformats.org/officeDocument/2006/relationships/hyperlink" Target="https://tdwi.org/articles/2018/03/05/diq-all-%09how-accurate-is-your-data.aspx#:~:text=Leveraging%20Your%20Document%20Data&amp;text=Obviously%2C%20the%20accuracy%20of%20the,level%20of%20accuracy%20is%20acceptable" TargetMode="External"/><Relationship Id="rId7" Type="http://schemas.openxmlformats.org/officeDocument/2006/relationships/hyperlink" Target="https://techvidvan.com/tutorials/pros-and-cons-of-tensorflow/" TargetMode="External"/><Relationship Id="rId8" Type="http://schemas.openxmlformats.org/officeDocument/2006/relationships/hyperlink" Target="https://techvidvan.com/tutorials/pros-and-cons-of-tensorflow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69000" y="1991825"/>
            <a:ext cx="5525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Crime detection using deep learning</a:t>
            </a:r>
            <a:endParaRPr sz="40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69000" y="3962075"/>
            <a:ext cx="487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Kareem Ahmed El-Mallahy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195363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Supervisor: Doctor Ahmed Farouk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0780" y="259636"/>
            <a:ext cx="2506883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3932" y="140951"/>
            <a:ext cx="1319454" cy="9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" y="-255106"/>
            <a:ext cx="1745951" cy="1756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4294967295" type="ctrTitle"/>
          </p:nvPr>
        </p:nvSpPr>
        <p:spPr>
          <a:xfrm>
            <a:off x="701550" y="1581450"/>
            <a:ext cx="33327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Proposed Methodology</a:t>
            </a:r>
            <a:endParaRPr sz="3800"/>
          </a:p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2954" l="0" r="0" t="2963"/>
          <a:stretch/>
        </p:blipFill>
        <p:spPr>
          <a:xfrm>
            <a:off x="3963225" y="485000"/>
            <a:ext cx="4976577" cy="383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24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55" name="Google Shape;155;p2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7" name="Google Shape;157;p24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58" name="Google Shape;158;p24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60" name="Google Shape;160;p24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61" name="Google Shape;161;p24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63" name="Google Shape;163;p24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64" name="Google Shape;164;p24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66" name="Google Shape;166;p24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67" name="Google Shape;167;p24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69" name="Google Shape;169;p24"/>
          <p:cNvSpPr txBox="1"/>
          <p:nvPr/>
        </p:nvSpPr>
        <p:spPr>
          <a:xfrm>
            <a:off x="1135900" y="1156100"/>
            <a:ext cx="1812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Collected the Videos from internet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Preprocessed the data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Tested the model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Analyzed the data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Trained the Model</a:t>
            </a:r>
            <a:endParaRPr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Lato"/>
                <a:ea typeface="Lato"/>
                <a:cs typeface="Lato"/>
                <a:sym typeface="Lato"/>
              </a:rPr>
              <a:t>Dataset:</a:t>
            </a:r>
            <a:endParaRPr b="0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580550" y="1352550"/>
            <a:ext cx="5877600" cy="3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UCF-crime Dataset.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13 type of crime and normal type.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1900 Video.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128 of extensive, uncut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surveillance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recording.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60% for training, 20% for Validation, 20% for testing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150" y="2746275"/>
            <a:ext cx="2273800" cy="24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475" y="0"/>
            <a:ext cx="2213475" cy="26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226125" y="1250450"/>
            <a:ext cx="18717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3D Convolution (3D CNN):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It is a type of Convolution Neural Network where the kernel size is 3 dimension.</a:t>
            </a:r>
            <a:endParaRPr b="1" sz="1800"/>
          </a:p>
        </p:txBody>
      </p:sp>
      <p:sp>
        <p:nvSpPr>
          <p:cNvPr id="188" name="Google Shape;188;p26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Proposed Methodology</a:t>
            </a:r>
            <a:endParaRPr/>
          </a:p>
        </p:txBody>
      </p:sp>
      <p:sp>
        <p:nvSpPr>
          <p:cNvPr id="189" name="Google Shape;189;p26"/>
          <p:cNvSpPr txBox="1"/>
          <p:nvPr>
            <p:ph idx="2" type="body"/>
          </p:nvPr>
        </p:nvSpPr>
        <p:spPr>
          <a:xfrm>
            <a:off x="2128425" y="1250450"/>
            <a:ext cx="18717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Long Short Term Memory (LSTM):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A unique version of RNN called LSTM show excellent performance on a wide range of issues.</a:t>
            </a:r>
            <a:endParaRPr b="1"/>
          </a:p>
        </p:txBody>
      </p:sp>
      <p:sp>
        <p:nvSpPr>
          <p:cNvPr id="190" name="Google Shape;190;p26"/>
          <p:cNvSpPr txBox="1"/>
          <p:nvPr>
            <p:ph idx="3" type="body"/>
          </p:nvPr>
        </p:nvSpPr>
        <p:spPr>
          <a:xfrm>
            <a:off x="4030725" y="1250450"/>
            <a:ext cx="18717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Multiple Instance Learning (MIL):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algorithm for supervised learning in which training data is organised into bags, each of which contains a set of instances.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575" y="76600"/>
            <a:ext cx="2367701" cy="228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575" y="2465325"/>
            <a:ext cx="2367700" cy="22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580550" y="205975"/>
            <a:ext cx="7727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2D-Convolution and 3D-Convolution</a:t>
            </a:r>
            <a:endParaRPr/>
          </a:p>
        </p:txBody>
      </p:sp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5" y="1506533"/>
            <a:ext cx="4347151" cy="352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6525"/>
            <a:ext cx="4391426" cy="35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Lato"/>
                <a:ea typeface="Lato"/>
                <a:cs typeface="Lato"/>
                <a:sym typeface="Lato"/>
              </a:rPr>
              <a:t>Data Preprocessing:</a:t>
            </a:r>
            <a:endParaRPr b="0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580550" y="1352550"/>
            <a:ext cx="5060700" cy="3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Cut the videos into frames.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the frames to 64x64.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frames to the bags (MIL).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Each bag will contain 400 frames.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Label each bag (1 for crime and 0 for normal).</a:t>
            </a:r>
            <a:endParaRPr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876" y="731525"/>
            <a:ext cx="4185125" cy="33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Lato"/>
                <a:ea typeface="Lato"/>
                <a:cs typeface="Lato"/>
                <a:sym typeface="Lato"/>
              </a:rPr>
              <a:t>Model Training:</a:t>
            </a:r>
            <a:endParaRPr b="0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580550" y="1352550"/>
            <a:ext cx="5430900" cy="3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Start by passing the bags to model.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Model consist of: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○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6 3D convolution layers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○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3 3D Max Pooling.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○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2 LSTM layers.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○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Dense Layer (units = 2)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475" y="1841125"/>
            <a:ext cx="3783524" cy="21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Lato"/>
                <a:ea typeface="Lato"/>
                <a:cs typeface="Lato"/>
                <a:sym typeface="Lato"/>
              </a:rPr>
              <a:t>Model Testing:</a:t>
            </a:r>
            <a:endParaRPr b="0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580550" y="1352550"/>
            <a:ext cx="4996800" cy="36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Reading the test data.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Add the test data to bags (MIL).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Make the Predictiction.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675" y="2353525"/>
            <a:ext cx="4702600" cy="24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Results:</a:t>
            </a:r>
            <a:endParaRPr sz="5100"/>
          </a:p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2" name="Google Shape;232;p31"/>
          <p:cNvGraphicFramePr/>
          <p:nvPr/>
        </p:nvGraphicFramePr>
        <p:xfrm>
          <a:off x="149638" y="178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{CD0B5173-687B-4348-BD1A-53ED83E5A0D3}</a:tableStyleId>
              </a:tblPr>
              <a:tblGrid>
                <a:gridCol w="754475"/>
                <a:gridCol w="1125900"/>
                <a:gridCol w="847325"/>
                <a:gridCol w="719650"/>
                <a:gridCol w="731250"/>
                <a:gridCol w="847325"/>
                <a:gridCol w="661625"/>
                <a:gridCol w="1114300"/>
                <a:gridCol w="1114300"/>
                <a:gridCol w="928575"/>
              </a:tblGrid>
              <a:tr h="71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number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Number of convolution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Number of LSTM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Kernel size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strides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padding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Batch size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Training accuracy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Validation accuracy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Testing accuracy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layers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 layers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3x3x3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1x1x1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49%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66%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Model 2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3x3x3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1x1x1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Valid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99%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Model 3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6x3x3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1x1x1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valid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Model 4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3x3x3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1x1x1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valid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70%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70%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Model 5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layers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3x3x3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1x1x1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valid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87%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95%</a:t>
                      </a:r>
                      <a:endParaRPr sz="1200"/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Results:</a:t>
            </a:r>
            <a:endParaRPr sz="5100"/>
          </a:p>
        </p:txBody>
      </p:sp>
      <p:sp>
        <p:nvSpPr>
          <p:cNvPr id="238" name="Google Shape;238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600" y="1063375"/>
            <a:ext cx="4322804" cy="3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282528" y="1352550"/>
            <a:ext cx="41382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Results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Demo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Conclusion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References</a:t>
            </a:r>
            <a:endParaRPr b="1"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80550" y="1352550"/>
            <a:ext cx="38139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Introduction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Problem </a:t>
            </a:r>
            <a:r>
              <a:rPr lang="en" sz="2400"/>
              <a:t>Statement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Literature</a:t>
            </a:r>
            <a:r>
              <a:rPr lang="en" sz="2400"/>
              <a:t> Review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Proposed </a:t>
            </a:r>
            <a:r>
              <a:rPr lang="en" sz="2400"/>
              <a:t>Methodology</a:t>
            </a:r>
            <a:endParaRPr sz="2400"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0" y="3126950"/>
            <a:ext cx="5775451" cy="19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Results:</a:t>
            </a:r>
            <a:endParaRPr sz="5100"/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0" y="1811074"/>
            <a:ext cx="4178850" cy="24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757" y="1811075"/>
            <a:ext cx="4115793" cy="24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580550" y="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4" title="Output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500" y="776374"/>
            <a:ext cx="5706900" cy="42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0" name="Google Shape;260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1" name="Google Shape;261;p35"/>
          <p:cNvGrpSpPr/>
          <p:nvPr/>
        </p:nvGrpSpPr>
        <p:grpSpPr>
          <a:xfrm>
            <a:off x="4657375" y="1281750"/>
            <a:ext cx="2747448" cy="1384500"/>
            <a:chOff x="6038025" y="2598915"/>
            <a:chExt cx="2747448" cy="1384500"/>
          </a:xfrm>
        </p:grpSpPr>
        <p:cxnSp>
          <p:nvCxnSpPr>
            <p:cNvPr id="262" name="Google Shape;262;p35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3" name="Google Shape;263;p35"/>
            <p:cNvSpPr txBox="1"/>
            <p:nvPr/>
          </p:nvSpPr>
          <p:spPr>
            <a:xfrm>
              <a:off x="6640473" y="2598915"/>
              <a:ext cx="21450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Used MIL algorithm.</a:t>
              </a:r>
              <a:endPara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66" name="Google Shape;266;p35"/>
          <p:cNvGrpSpPr/>
          <p:nvPr/>
        </p:nvGrpSpPr>
        <p:grpSpPr>
          <a:xfrm>
            <a:off x="1" y="2172125"/>
            <a:ext cx="3326249" cy="1384500"/>
            <a:chOff x="304801" y="1844095"/>
            <a:chExt cx="3326249" cy="1384500"/>
          </a:xfrm>
        </p:grpSpPr>
        <p:sp>
          <p:nvSpPr>
            <p:cNvPr id="267" name="Google Shape;267;p35"/>
            <p:cNvSpPr txBox="1"/>
            <p:nvPr/>
          </p:nvSpPr>
          <p:spPr>
            <a:xfrm>
              <a:off x="304801" y="1844095"/>
              <a:ext cx="21987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Hybrid </a:t>
              </a:r>
              <a:r>
                <a:rPr b="1" lang="en" sz="2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model consist of CNN, RNN.</a:t>
              </a:r>
              <a:endParaRPr b="1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68" name="Google Shape;268;p35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9" name="Google Shape;269;p35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5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5168163" y="3041500"/>
            <a:ext cx="3877373" cy="1384500"/>
            <a:chOff x="4908100" y="889955"/>
            <a:chExt cx="3877373" cy="1384500"/>
          </a:xfrm>
        </p:grpSpPr>
        <p:cxnSp>
          <p:nvCxnSpPr>
            <p:cNvPr id="272" name="Google Shape;272;p35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3" name="Google Shape;273;p35"/>
            <p:cNvSpPr txBox="1"/>
            <p:nvPr/>
          </p:nvSpPr>
          <p:spPr>
            <a:xfrm>
              <a:off x="6640473" y="889955"/>
              <a:ext cx="21450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crime detection system.</a:t>
              </a:r>
              <a:endParaRPr b="1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6" name="Google Shape;276;p35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77" name="Google Shape;277;p35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78" name="Google Shape;278;p35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79" name="Google Shape;279;p35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0" name="Google Shape;280;p35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81" name="Google Shape;281;p35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2" name="Google Shape;282;p35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83" name="Google Shape;283;p35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84" name="Google Shape;284;p35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 b="0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580550" y="1352550"/>
            <a:ext cx="6668700" cy="366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Classify between the 13 type of Crime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This will Make the system more automated.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100" y="2335625"/>
            <a:ext cx="3363050" cy="27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580550" y="1063375"/>
            <a:ext cx="8198100" cy="40149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Dorogyy, Y., Kolisnichenko, V., &amp; Levchenko, K. (2018, September). Violent crime detection system. In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2018 IEEE 13th international scientific and technical conference on computer sciences and information technologies (CSIT)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(Vol. 1, pp. 352-355). IEEE.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Samuel, D. J., &amp; Cuzzolin, F. (2021). SVD-GAN for Real-Time Unsupervised Video Anomaly Detection.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S. Chackravarthy, S. Schmitt and L. Yang, "Intelligent Crime Anomaly Detection in Smart Cities        	Using Deep Learning," 2018 IEEE 4th International Conference on Collaboration and Internet Computing (CIC), 2018, pp. 399-404, doi: 10.1109/CIC.2018.00060.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Unsolved Homicides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. (n.d.). Kansas City Missouri Police Department. Retrieved November 10, 2021, from</a:t>
            </a:r>
            <a:r>
              <a:rPr lang="en" sz="8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https://www.kcpd.org/crime/unsolved-homicides/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5.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Jonas DE, Wilkins TM, Bangdiwala S, et al. Findings of Bayesian Mixed Treatment Comparison Meta-Analyses: Comparison and Exploration Using Real-World Trial Data and Simulation [Internet]. Rockville (MD): Agency for Healthcare Research and Quality (US); 2013 Feb. Table 20, Advantages and disadvantages of the Bayesian MTC approach. Available from: https://www.ncbi.nlm.nih.gov/books/NBK126112/table/discussion.t1/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Jain, R., Nayyar, A., &amp; Bachhety, S. (2020). Factex: a practical approach to crime detection. In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Data Management, Analytics and Innovation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(pp. 503-516). Springer, Singapore.</a:t>
            </a:r>
            <a:endParaRPr i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7.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Council, G. (2018). Using OCR: How Accurate is Your Data? | Transforming Data with Intelligence. Retrieved 25 February 2022, from</a:t>
            </a:r>
            <a:r>
              <a:rPr lang="en" sz="8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</a:t>
            </a: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https://tdwi.org/articles/2018/03/05/diq-all-  how-accurate-is-your-data.aspx#:~:text=Leveraging%20Your%20Document%20Data&amp;text=Obviously%2C%20the%20accuracy%20of%20the,level%20of%20accuracy%20is%20acceptable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8.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U. V. Navalgund and P. K., "Crime Intention Detection System Using Deep Learning," 2018 International Conference on Circuits and Systems in Digital Enterprise Technology (ICCSDET), 2018, pp. 1-6, doi: 10.1109/ICCSDET.2018.8821168.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9.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Gupta, A. (2022). Difference between ANN, CNN and RNN - GeeksforGeeks. Retrieved 25 February 2022, from https://www.geeksforgeeks.org/difference-between-ann-cnn-and-rnn/.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10.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Advantages and Disadvantages of TensorFlow. (2022). Retrieved 26 February 2022, from</a:t>
            </a:r>
            <a:r>
              <a:rPr lang="en" sz="8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 </a:t>
            </a: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https://techvidvan.com/tutorials/pros-and-cons-of-tensorflow/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11.Sung, CS., Park, J.Y. Design of an intelligent video surveillance system for crime prevention: applying deep learning technology.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Multimed Tools Appl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(2021).</a:t>
            </a:r>
            <a:r>
              <a:rPr lang="en" sz="8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 </a:t>
            </a: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https://doi.org/10.1007/s11042-021-10809-z</a:t>
            </a: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12.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Advantages of Deep Learning | disadvantages of Deep Learning. (2022). Retrieved 26 February 2022, from</a:t>
            </a:r>
            <a:r>
              <a:rPr lang="en" sz="8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 </a:t>
            </a: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https://www.rfwireless-world.com/Terminology/Advantages-and-Disadvantages-of-Deep-Learning.html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13.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K-Nearest Neighbor(KNN) Algorithm for Machine Learning - Javatpoint. (2022). Retrieved 26 February 2022, from https://www.javatpoint.com/k-nearest-neighbor-algorithm-for-machine-learning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/>
          </a:p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8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</a:t>
            </a:r>
            <a:endParaRPr sz="7200"/>
          </a:p>
        </p:txBody>
      </p:sp>
      <p:sp>
        <p:nvSpPr>
          <p:cNvPr id="306" name="Google Shape;306;p38"/>
          <p:cNvSpPr txBox="1"/>
          <p:nvPr>
            <p:ph idx="4294967295" type="subTitle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4294967295" type="ctrTitle"/>
          </p:nvPr>
        </p:nvSpPr>
        <p:spPr>
          <a:xfrm>
            <a:off x="229725" y="212850"/>
            <a:ext cx="5615700" cy="82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Introduction</a:t>
            </a:r>
            <a:endParaRPr sz="4700"/>
          </a:p>
        </p:txBody>
      </p:sp>
      <p:sp>
        <p:nvSpPr>
          <p:cNvPr id="89" name="Google Shape;89;p16"/>
          <p:cNvSpPr txBox="1"/>
          <p:nvPr>
            <p:ph idx="4294967295" type="subTitle"/>
          </p:nvPr>
        </p:nvSpPr>
        <p:spPr>
          <a:xfrm>
            <a:off x="229725" y="1238025"/>
            <a:ext cx="4688700" cy="37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What is Crime?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What are the </a:t>
            </a:r>
            <a:r>
              <a:rPr b="1" lang="en" sz="1800"/>
              <a:t>Consequences</a:t>
            </a:r>
            <a:r>
              <a:rPr b="1" lang="en" sz="1800"/>
              <a:t> of Crime?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Temporary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Endure lifetime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What is Crime Detection?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Discovery of the Crime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Suspect </a:t>
            </a:r>
            <a:r>
              <a:rPr b="1" lang="en" sz="1800"/>
              <a:t>identification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Gathering evidence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How Crime detection could have helped us?</a:t>
            </a:r>
            <a:endParaRPr b="1" sz="1800"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11748" r="17987" t="-5274"/>
          <a:stretch/>
        </p:blipFill>
        <p:spPr>
          <a:xfrm>
            <a:off x="4918500" y="788400"/>
            <a:ext cx="4225500" cy="35667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7032425" y="2731300"/>
            <a:ext cx="73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4294967295" type="ctrTitle"/>
          </p:nvPr>
        </p:nvSpPr>
        <p:spPr>
          <a:xfrm>
            <a:off x="229725" y="212850"/>
            <a:ext cx="5615700" cy="82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Raleway"/>
                <a:ea typeface="Raleway"/>
                <a:cs typeface="Raleway"/>
                <a:sym typeface="Raleway"/>
              </a:rPr>
              <a:t>Problem Statement:</a:t>
            </a:r>
            <a:endParaRPr sz="6300"/>
          </a:p>
        </p:txBody>
      </p:sp>
      <p:sp>
        <p:nvSpPr>
          <p:cNvPr id="98" name="Google Shape;98;p17"/>
          <p:cNvSpPr txBox="1"/>
          <p:nvPr>
            <p:ph idx="4294967295" type="subTitle"/>
          </p:nvPr>
        </p:nvSpPr>
        <p:spPr>
          <a:xfrm>
            <a:off x="229725" y="1563000"/>
            <a:ext cx="4688700" cy="20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Building </a:t>
            </a:r>
            <a:r>
              <a:rPr b="1" lang="en" sz="2300"/>
              <a:t>Intelligent is difficult.</a:t>
            </a:r>
            <a:endParaRPr b="1" sz="23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700"/>
              <a:t>System should learn from experience</a:t>
            </a:r>
            <a:r>
              <a:rPr b="1" lang="en" sz="1800"/>
              <a:t>.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Deal with current data.</a:t>
            </a:r>
            <a:endParaRPr b="1"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Unable to track all locations due to lack of manpower.</a:t>
            </a:r>
            <a:endParaRPr b="1"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7032425" y="2731300"/>
            <a:ext cx="73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4967904" y="575000"/>
            <a:ext cx="4061371" cy="33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1343850" y="866400"/>
            <a:ext cx="4361100" cy="335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Crime prevention is everyone’s 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responsibility and One of our biggest problems is delayed reporting.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5883750" y="3931000"/>
            <a:ext cx="297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Harry Hall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lang="en" sz="4100">
                <a:latin typeface="Muli"/>
                <a:ea typeface="Muli"/>
                <a:cs typeface="Muli"/>
                <a:sym typeface="Muli"/>
              </a:rPr>
              <a:t>Literature Review</a:t>
            </a:r>
            <a:endParaRPr sz="53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 amt="80000"/>
          </a:blip>
          <a:srcRect b="0" l="12863" r="12863" t="0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803250" y="2082300"/>
            <a:ext cx="7537500" cy="794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600"/>
              </a:spcAft>
              <a:buNone/>
            </a:pPr>
            <a:r>
              <a:rPr lang="en"/>
              <a:t>The Issue with the previous research are they were only detecting weapons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580550" y="205975"/>
            <a:ext cx="6209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Lato"/>
                <a:ea typeface="Lato"/>
                <a:cs typeface="Lato"/>
                <a:sym typeface="Lato"/>
              </a:rPr>
              <a:t>Factex: A Practical Approach to Crime Detection:</a:t>
            </a:r>
            <a:endParaRPr sz="410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580550" y="1352550"/>
            <a:ext cx="57117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main goal was to detect criminals while escaping.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</a:t>
            </a:r>
            <a:r>
              <a:rPr lang="en"/>
              <a:t>imitations: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Using OCR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Limited database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Results: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85% accuracy.</a:t>
            </a:r>
            <a:endParaRPr sz="2000"/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175" y="1818764"/>
            <a:ext cx="3762901" cy="332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Lato"/>
                <a:ea typeface="Lato"/>
                <a:cs typeface="Lato"/>
                <a:sym typeface="Lato"/>
              </a:rPr>
              <a:t>Crime Intention Detection System Using Deep Learning</a:t>
            </a:r>
            <a:r>
              <a:rPr b="0" lang="en" sz="3000">
                <a:latin typeface="Lato"/>
                <a:ea typeface="Lato"/>
                <a:cs typeface="Lato"/>
                <a:sym typeface="Lato"/>
              </a:rPr>
              <a:t>:</a:t>
            </a:r>
            <a:endParaRPr sz="3000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80550" y="1352550"/>
            <a:ext cx="50736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Goal was to detect weapons.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Limitations: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Was only detecting weapons.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Results: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92% with VGGnet-19.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69% with googleNet.</a:t>
            </a:r>
            <a:endParaRPr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325" y="2631650"/>
            <a:ext cx="4409950" cy="20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